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68" r:id="rId5"/>
    <p:sldId id="269" r:id="rId6"/>
    <p:sldId id="260" r:id="rId7"/>
    <p:sldId id="261" r:id="rId8"/>
    <p:sldId id="270" r:id="rId9"/>
    <p:sldId id="271" r:id="rId10"/>
    <p:sldId id="272" r:id="rId11"/>
    <p:sldId id="273" r:id="rId12"/>
    <p:sldId id="262" r:id="rId13"/>
    <p:sldId id="263" r:id="rId14"/>
    <p:sldId id="274" r:id="rId15"/>
    <p:sldId id="275" r:id="rId16"/>
    <p:sldId id="277" r:id="rId17"/>
    <p:sldId id="264" r:id="rId18"/>
    <p:sldId id="276" r:id="rId19"/>
    <p:sldId id="278" r:id="rId20"/>
    <p:sldId id="279" r:id="rId21"/>
    <p:sldId id="280" r:id="rId22"/>
    <p:sldId id="265" r:id="rId23"/>
    <p:sldId id="266" r:id="rId24"/>
    <p:sldId id="26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C194DA0F-975E-4C92-98B3-75E95BA45790}" type="datetimeFigureOut">
              <a:rPr lang="en-GB" smtClean="0"/>
              <a:t>31/08/2018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427394224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C194DA0F-975E-4C92-98B3-75E95BA45790}" type="datetimeFigureOut">
              <a:rPr lang="en-GB" smtClean="0"/>
              <a:t>31/08/2018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42630926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C194DA0F-975E-4C92-98B3-75E95BA45790}" type="datetimeFigureOut">
              <a:rPr lang="en-GB" smtClean="0"/>
              <a:t>31/08/2018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18363517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C194DA0F-975E-4C92-98B3-75E95BA45790}" type="datetimeFigureOut">
              <a:rPr lang="en-GB" smtClean="0"/>
              <a:t>31/08/2018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48786628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194DA0F-975E-4C92-98B3-75E95BA45790}" type="datetimeFigureOut">
              <a:rPr lang="en-GB" smtClean="0"/>
              <a:t>31/08/2018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382077052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C194DA0F-975E-4C92-98B3-75E95BA45790}" type="datetimeFigureOut">
              <a:rPr lang="en-GB" smtClean="0"/>
              <a:t>31/08/2018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2028246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C194DA0F-975E-4C92-98B3-75E95BA45790}" type="datetimeFigureOut">
              <a:rPr lang="en-GB" smtClean="0"/>
              <a:t>31/08/2018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1247152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C194DA0F-975E-4C92-98B3-75E95BA45790}" type="datetimeFigureOut">
              <a:rPr lang="en-GB" smtClean="0"/>
              <a:t>31/08/2018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3127926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94DA0F-975E-4C92-98B3-75E95BA45790}" type="datetimeFigureOut">
              <a:rPr lang="en-GB" smtClean="0"/>
              <a:t>31/08/2018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1139564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94DA0F-975E-4C92-98B3-75E95BA45790}" type="datetimeFigureOut">
              <a:rPr lang="en-GB" smtClean="0"/>
              <a:t>31/08/2018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510106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94DA0F-975E-4C92-98B3-75E95BA45790}" type="datetimeFigureOut">
              <a:rPr lang="en-GB" smtClean="0"/>
              <a:t>31/08/2018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2CC238D-1ED1-47A4-B9D0-67E7961F8A17}" type="slidenum">
              <a:rPr lang="en-GB" smtClean="0"/>
              <a:t>‹#›</a:t>
            </a:fld>
            <a:endParaRPr lang="en-GB"/>
          </a:p>
        </p:txBody>
      </p:sp>
    </p:spTree>
    <p:extLst>
      <p:ext uri="{BB962C8B-B14F-4D97-AF65-F5344CB8AC3E}">
        <p14:creationId xmlns:p14="http://schemas.microsoft.com/office/powerpoint/2010/main" val="4081569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94DA0F-975E-4C92-98B3-75E95BA45790}" type="datetimeFigureOut">
              <a:rPr lang="en-GB" smtClean="0"/>
              <a:t>31/08/2018</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CC238D-1ED1-47A4-B9D0-67E7961F8A17}" type="slidenum">
              <a:rPr lang="en-GB" smtClean="0"/>
              <a:t>‹#›</a:t>
            </a:fld>
            <a:endParaRPr lang="en-GB"/>
          </a:p>
        </p:txBody>
      </p:sp>
    </p:spTree>
    <p:extLst>
      <p:ext uri="{BB962C8B-B14F-4D97-AF65-F5344CB8AC3E}">
        <p14:creationId xmlns:p14="http://schemas.microsoft.com/office/powerpoint/2010/main" val="28658369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ourworldindata.org/poverty-at-higher-poverty-lines"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ourworldindata.org/extreme-poverty#poverty-across-multiple-dimensions"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ourworldindata.org/happiness-and-life-satisfaction" TargetMode="External"/><Relationship Id="rId2" Type="http://schemas.openxmlformats.org/officeDocument/2006/relationships/hyperlink" Target="https://ourworldindata.org/extreme-poverty" TargetMode="External"/><Relationship Id="rId1" Type="http://schemas.openxmlformats.org/officeDocument/2006/relationships/slideLayout" Target="../slideLayouts/slideLayout2.xml"/><Relationship Id="rId4" Type="http://schemas.openxmlformats.org/officeDocument/2006/relationships/hyperlink" Target="https://ourworldindata.org/teaching-note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ourworldindata.org/about" TargetMode="External"/><Relationship Id="rId2" Type="http://schemas.openxmlformats.org/officeDocument/2006/relationships/hyperlink" Target="https://www.oxfordmartin.ox.ac.uk/research/programmes/global-development" TargetMode="External"/><Relationship Id="rId1" Type="http://schemas.openxmlformats.org/officeDocument/2006/relationships/slideLayout" Target="../slideLayouts/slideLayout2.xml"/><Relationship Id="rId4" Type="http://schemas.openxmlformats.org/officeDocument/2006/relationships/hyperlink" Target="https://twitter.com/eortizospina"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ourworldindata.org/extreme-poverty#extreme-poverty-in-a-historical-perspective"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GB"/>
          </a:p>
        </p:txBody>
      </p:sp>
      <p:sp>
        <p:nvSpPr>
          <p:cNvPr id="3" name="Subtitle 2"/>
          <p:cNvSpPr>
            <a:spLocks noGrp="1"/>
          </p:cNvSpPr>
          <p:nvPr>
            <p:ph type="subTitle" idx="1"/>
          </p:nvPr>
        </p:nvSpPr>
        <p:spPr/>
        <p:txBody>
          <a:bodyPr/>
          <a:lstStyle/>
          <a:p>
            <a:endParaRPr lang="en-GB"/>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6385972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62526" y="1454401"/>
            <a:ext cx="3433313" cy="3454029"/>
          </a:xfrm>
        </p:spPr>
        <p:txBody>
          <a:bodyPr>
            <a:noAutofit/>
          </a:bodyPr>
          <a:lstStyle/>
          <a:p>
            <a:pPr marL="0" indent="0" fontAlgn="base">
              <a:buNone/>
            </a:pPr>
            <a:r>
              <a:rPr lang="en-GB" sz="1700" dirty="0"/>
              <a:t>And this progress is not only about incomes moving marginally above the extreme poverty line. </a:t>
            </a:r>
            <a:br>
              <a:rPr lang="en-GB" sz="1700" dirty="0"/>
            </a:br>
            <a:r>
              <a:rPr lang="en-GB" sz="1700" dirty="0"/>
              <a:t/>
            </a:r>
            <a:br>
              <a:rPr lang="en-GB" sz="1700" dirty="0"/>
            </a:br>
            <a:r>
              <a:rPr lang="en-GB" sz="1700" dirty="0"/>
              <a:t>In recent decades the global poverty rate has been going down independently of whether we set the poverty line at 1.90 or 10 dollars per day.</a:t>
            </a:r>
            <a:br>
              <a:rPr lang="en-GB" sz="1700" dirty="0"/>
            </a:br>
            <a:r>
              <a:rPr lang="en-GB" sz="1700" dirty="0"/>
              <a:t/>
            </a:r>
            <a:br>
              <a:rPr lang="en-GB" sz="1700" dirty="0"/>
            </a:br>
            <a:r>
              <a:rPr lang="en-GB" sz="1700" i="1" dirty="0"/>
              <a:t>(Note: You can read more about this in our blog post </a:t>
            </a:r>
            <a:r>
              <a:rPr lang="en-GB" sz="1700" i="1" dirty="0">
                <a:hlinkClick r:id="rId2"/>
              </a:rPr>
              <a:t>"Extreme poverty is falling: How is poverty changing for higher poverty lines?"</a:t>
            </a:r>
            <a:r>
              <a:rPr lang="en-GB" sz="1700" i="1" dirty="0"/>
              <a:t>)</a:t>
            </a:r>
            <a:endParaRPr lang="en-GB" sz="1700" dirty="0"/>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7519" y="396814"/>
            <a:ext cx="8312265" cy="5867481"/>
          </a:xfrm>
          <a:prstGeom prst="rect">
            <a:avLst/>
          </a:prstGeom>
        </p:spPr>
      </p:pic>
    </p:spTree>
    <p:extLst>
      <p:ext uri="{BB962C8B-B14F-4D97-AF65-F5344CB8AC3E}">
        <p14:creationId xmlns:p14="http://schemas.microsoft.com/office/powerpoint/2010/main" val="20336254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62526" y="1454401"/>
            <a:ext cx="3433313" cy="3454029"/>
          </a:xfrm>
        </p:spPr>
        <p:txBody>
          <a:bodyPr>
            <a:noAutofit/>
          </a:bodyPr>
          <a:lstStyle/>
          <a:p>
            <a:pPr marL="0" indent="0" fontAlgn="base">
              <a:buNone/>
            </a:pPr>
            <a:r>
              <a:rPr lang="en-GB" sz="1700" dirty="0"/>
              <a:t>The experience of China is remarkable in this respect. </a:t>
            </a:r>
            <a:br>
              <a:rPr lang="en-GB" sz="1700" dirty="0"/>
            </a:br>
            <a:r>
              <a:rPr lang="en-GB" sz="1700" dirty="0"/>
              <a:t/>
            </a:r>
            <a:br>
              <a:rPr lang="en-GB" sz="1700" dirty="0"/>
            </a:br>
            <a:r>
              <a:rPr lang="en-GB" sz="1700" dirty="0"/>
              <a:t>In 1984 more than two-thirds of the population lived in extreme poverty; and over the course of just one generation the share in extreme poverty declined to less than 2%. </a:t>
            </a:r>
            <a:br>
              <a:rPr lang="en-GB" sz="1700" dirty="0"/>
            </a:br>
            <a:r>
              <a:rPr lang="en-GB" sz="1700" dirty="0"/>
              <a:t/>
            </a:r>
            <a:br>
              <a:rPr lang="en-GB" sz="1700" dirty="0"/>
            </a:br>
            <a:r>
              <a:rPr lang="en-GB" sz="1700" i="1" dirty="0"/>
              <a:t>(Note: You can explore trends by country using the option "Change country" in </a:t>
            </a:r>
            <a:r>
              <a:rPr lang="en-GB" sz="1700" i="1" dirty="0" smtClean="0"/>
              <a:t>the </a:t>
            </a:r>
            <a:r>
              <a:rPr lang="en-GB" sz="1700" i="1" dirty="0"/>
              <a:t>interactive </a:t>
            </a:r>
            <a:r>
              <a:rPr lang="en-GB" sz="1700" i="1" dirty="0" smtClean="0"/>
              <a:t>version of this chart</a:t>
            </a:r>
            <a:r>
              <a:rPr lang="en-GB" sz="1700" i="1" dirty="0"/>
              <a:t>; and you can also toggle the option "Relative" to show total poverty headcount figures.)</a:t>
            </a:r>
            <a:endParaRPr lang="en-GB" sz="1700"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901" y="396814"/>
            <a:ext cx="8312265" cy="5867481"/>
          </a:xfrm>
          <a:prstGeom prst="rect">
            <a:avLst/>
          </a:prstGeom>
        </p:spPr>
      </p:pic>
    </p:spTree>
    <p:extLst>
      <p:ext uri="{BB962C8B-B14F-4D97-AF65-F5344CB8AC3E}">
        <p14:creationId xmlns:p14="http://schemas.microsoft.com/office/powerpoint/2010/main" val="36918174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smtClean="0"/>
              <a:t>Outline</a:t>
            </a:r>
            <a:endParaRPr lang="en-GB" dirty="0"/>
          </a:p>
        </p:txBody>
      </p:sp>
      <p:sp>
        <p:nvSpPr>
          <p:cNvPr id="3" name="Content Placeholder 2"/>
          <p:cNvSpPr>
            <a:spLocks noGrp="1"/>
          </p:cNvSpPr>
          <p:nvPr>
            <p:ph idx="1"/>
          </p:nvPr>
        </p:nvSpPr>
        <p:spPr/>
        <p:txBody>
          <a:bodyPr/>
          <a:lstStyle/>
          <a:p>
            <a:r>
              <a:rPr lang="en-GB" dirty="0" smtClean="0"/>
              <a:t> </a:t>
            </a:r>
            <a:r>
              <a:rPr lang="en-GB" dirty="0" smtClean="0">
                <a:solidFill>
                  <a:schemeClr val="bg1">
                    <a:lumMod val="85000"/>
                  </a:schemeClr>
                </a:solidFill>
              </a:rPr>
              <a:t>Millions of people live in extreme poverty: Who are they? </a:t>
            </a:r>
          </a:p>
          <a:p>
            <a:r>
              <a:rPr lang="en-GB" dirty="0" smtClean="0"/>
              <a:t> </a:t>
            </a:r>
            <a:r>
              <a:rPr lang="en-GB" dirty="0" smtClean="0">
                <a:solidFill>
                  <a:schemeClr val="bg1">
                    <a:lumMod val="85000"/>
                  </a:schemeClr>
                </a:solidFill>
              </a:rPr>
              <a:t>We </a:t>
            </a:r>
            <a:r>
              <a:rPr lang="en-GB" i="1" dirty="0" smtClean="0">
                <a:solidFill>
                  <a:schemeClr val="bg1">
                    <a:lumMod val="85000"/>
                  </a:schemeClr>
                </a:solidFill>
              </a:rPr>
              <a:t>can </a:t>
            </a:r>
            <a:r>
              <a:rPr lang="en-GB" dirty="0" smtClean="0">
                <a:solidFill>
                  <a:schemeClr val="bg1">
                    <a:lumMod val="85000"/>
                  </a:schemeClr>
                </a:solidFill>
              </a:rPr>
              <a:t>reduce poverty</a:t>
            </a:r>
          </a:p>
          <a:p>
            <a:r>
              <a:rPr lang="en-GB" b="1" dirty="0" smtClean="0"/>
              <a:t> We </a:t>
            </a:r>
            <a:r>
              <a:rPr lang="en-GB" b="1" i="1" dirty="0" smtClean="0"/>
              <a:t>should</a:t>
            </a:r>
            <a:r>
              <a:rPr lang="en-GB" b="1" dirty="0" smtClean="0"/>
              <a:t> reduce poverty</a:t>
            </a:r>
          </a:p>
          <a:p>
            <a:r>
              <a:rPr lang="en-GB" b="1" i="1" dirty="0" smtClean="0"/>
              <a:t> </a:t>
            </a:r>
            <a:r>
              <a:rPr lang="en-GB" i="1" dirty="0" smtClean="0">
                <a:solidFill>
                  <a:schemeClr val="bg1">
                    <a:lumMod val="85000"/>
                  </a:schemeClr>
                </a:solidFill>
              </a:rPr>
              <a:t>How </a:t>
            </a:r>
            <a:r>
              <a:rPr lang="en-GB" dirty="0" smtClean="0">
                <a:solidFill>
                  <a:schemeClr val="bg1">
                    <a:lumMod val="85000"/>
                  </a:schemeClr>
                </a:solidFill>
              </a:rPr>
              <a:t>can we reduce poverty?</a:t>
            </a:r>
            <a:endParaRPr lang="en-GB" i="1" dirty="0">
              <a:solidFill>
                <a:schemeClr val="bg1">
                  <a:lumMod val="85000"/>
                </a:schemeClr>
              </a:solidFill>
            </a:endParaRPr>
          </a:p>
        </p:txBody>
      </p:sp>
    </p:spTree>
    <p:extLst>
      <p:ext uri="{BB962C8B-B14F-4D97-AF65-F5344CB8AC3E}">
        <p14:creationId xmlns:p14="http://schemas.microsoft.com/office/powerpoint/2010/main" val="36214556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319" y="2907101"/>
            <a:ext cx="11266099" cy="819510"/>
          </a:xfrm>
        </p:spPr>
        <p:txBody>
          <a:bodyPr>
            <a:noAutofit/>
          </a:bodyPr>
          <a:lstStyle/>
          <a:p>
            <a:pPr marL="0" indent="0" algn="ctr" fontAlgn="base">
              <a:buNone/>
            </a:pPr>
            <a:r>
              <a:rPr lang="en-GB" sz="2400" dirty="0"/>
              <a:t>There is no empirical evidence to support the romantic idea that people living in extreme material deprivation are satisfied with their standards of living</a:t>
            </a:r>
          </a:p>
        </p:txBody>
      </p:sp>
    </p:spTree>
    <p:extLst>
      <p:ext uri="{BB962C8B-B14F-4D97-AF65-F5344CB8AC3E}">
        <p14:creationId xmlns:p14="http://schemas.microsoft.com/office/powerpoint/2010/main" val="30883101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43963" y="1572588"/>
            <a:ext cx="3433313" cy="3454029"/>
          </a:xfrm>
        </p:spPr>
        <p:txBody>
          <a:bodyPr>
            <a:noAutofit/>
          </a:bodyPr>
          <a:lstStyle/>
          <a:p>
            <a:pPr marL="0" indent="0" fontAlgn="base">
              <a:buNone/>
            </a:pPr>
            <a:r>
              <a:rPr lang="en-GB" sz="1700" dirty="0"/>
              <a:t>The Gallup World Poll asked people around the world what they thought about their standard of living—not only about their income. </a:t>
            </a:r>
            <a:br>
              <a:rPr lang="en-GB" sz="1700" dirty="0"/>
            </a:br>
            <a:r>
              <a:rPr lang="en-GB" sz="1700" dirty="0"/>
              <a:t/>
            </a:r>
            <a:br>
              <a:rPr lang="en-GB" sz="1700" dirty="0"/>
            </a:br>
            <a:r>
              <a:rPr lang="en-GB" sz="1700" dirty="0"/>
              <a:t>The following chart compares the answers of people in different countries with the average income in those countries. It shows that, broadly speaking, people living in poorer countries tend to be less satisfied with their living standards.</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280" y="396814"/>
            <a:ext cx="8293683" cy="5805578"/>
          </a:xfrm>
          <a:prstGeom prst="rect">
            <a:avLst/>
          </a:prstGeom>
        </p:spPr>
      </p:pic>
    </p:spTree>
    <p:extLst>
      <p:ext uri="{BB962C8B-B14F-4D97-AF65-F5344CB8AC3E}">
        <p14:creationId xmlns:p14="http://schemas.microsoft.com/office/powerpoint/2010/main" val="14346183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71166" y="1928854"/>
            <a:ext cx="3433313" cy="3454029"/>
          </a:xfrm>
        </p:spPr>
        <p:txBody>
          <a:bodyPr>
            <a:noAutofit/>
          </a:bodyPr>
          <a:lstStyle/>
          <a:p>
            <a:pPr marL="0" indent="0" fontAlgn="base">
              <a:buNone/>
            </a:pPr>
            <a:r>
              <a:rPr lang="en-GB" sz="1700" dirty="0"/>
              <a:t>And there is a similar correlation in terms of subjective well-being. </a:t>
            </a:r>
            <a:br>
              <a:rPr lang="en-GB" sz="1700" dirty="0"/>
            </a:br>
            <a:r>
              <a:rPr lang="en-GB" sz="1700" dirty="0"/>
              <a:t/>
            </a:r>
            <a:br>
              <a:rPr lang="en-GB" sz="1700" dirty="0"/>
            </a:br>
            <a:r>
              <a:rPr lang="en-GB" sz="1700" dirty="0"/>
              <a:t>As this chart shows, low-income countries tend to have lower self-reported life satisfaction; and richer people within these countries tend to have higher self-reported life satisfaction.</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2059" y="327803"/>
            <a:ext cx="8131084" cy="6309721"/>
          </a:xfrm>
          <a:prstGeom prst="rect">
            <a:avLst/>
          </a:prstGeom>
        </p:spPr>
      </p:pic>
    </p:spTree>
    <p:extLst>
      <p:ext uri="{BB962C8B-B14F-4D97-AF65-F5344CB8AC3E}">
        <p14:creationId xmlns:p14="http://schemas.microsoft.com/office/powerpoint/2010/main" val="31747062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58133" y="258791"/>
            <a:ext cx="8254106" cy="6374921"/>
          </a:xfrm>
          <a:prstGeom prst="rect">
            <a:avLst/>
          </a:prstGeom>
        </p:spPr>
      </p:pic>
    </p:spTree>
    <p:extLst>
      <p:ext uri="{BB962C8B-B14F-4D97-AF65-F5344CB8AC3E}">
        <p14:creationId xmlns:p14="http://schemas.microsoft.com/office/powerpoint/2010/main" val="33460942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smtClean="0"/>
              <a:t>Outline</a:t>
            </a:r>
            <a:endParaRPr lang="en-GB" dirty="0"/>
          </a:p>
        </p:txBody>
      </p:sp>
      <p:sp>
        <p:nvSpPr>
          <p:cNvPr id="3" name="Content Placeholder 2"/>
          <p:cNvSpPr>
            <a:spLocks noGrp="1"/>
          </p:cNvSpPr>
          <p:nvPr>
            <p:ph idx="1"/>
          </p:nvPr>
        </p:nvSpPr>
        <p:spPr/>
        <p:txBody>
          <a:bodyPr/>
          <a:lstStyle/>
          <a:p>
            <a:r>
              <a:rPr lang="en-GB" dirty="0" smtClean="0"/>
              <a:t> </a:t>
            </a:r>
            <a:r>
              <a:rPr lang="en-GB" dirty="0" smtClean="0">
                <a:solidFill>
                  <a:schemeClr val="bg1">
                    <a:lumMod val="85000"/>
                  </a:schemeClr>
                </a:solidFill>
              </a:rPr>
              <a:t>Millions of people live in extreme poverty: Who are they? </a:t>
            </a:r>
          </a:p>
          <a:p>
            <a:r>
              <a:rPr lang="en-GB" dirty="0" smtClean="0"/>
              <a:t> </a:t>
            </a:r>
            <a:r>
              <a:rPr lang="en-GB" dirty="0" smtClean="0">
                <a:solidFill>
                  <a:schemeClr val="bg1">
                    <a:lumMod val="85000"/>
                  </a:schemeClr>
                </a:solidFill>
              </a:rPr>
              <a:t>We </a:t>
            </a:r>
            <a:r>
              <a:rPr lang="en-GB" i="1" dirty="0" smtClean="0">
                <a:solidFill>
                  <a:schemeClr val="bg1">
                    <a:lumMod val="85000"/>
                  </a:schemeClr>
                </a:solidFill>
              </a:rPr>
              <a:t>can </a:t>
            </a:r>
            <a:r>
              <a:rPr lang="en-GB" dirty="0" smtClean="0">
                <a:solidFill>
                  <a:schemeClr val="bg1">
                    <a:lumMod val="85000"/>
                  </a:schemeClr>
                </a:solidFill>
              </a:rPr>
              <a:t>reduce poverty</a:t>
            </a:r>
          </a:p>
          <a:p>
            <a:r>
              <a:rPr lang="en-GB" dirty="0" smtClean="0"/>
              <a:t> </a:t>
            </a:r>
            <a:r>
              <a:rPr lang="en-GB" dirty="0" smtClean="0">
                <a:solidFill>
                  <a:schemeClr val="bg1">
                    <a:lumMod val="85000"/>
                  </a:schemeClr>
                </a:solidFill>
              </a:rPr>
              <a:t>We </a:t>
            </a:r>
            <a:r>
              <a:rPr lang="en-GB" i="1" dirty="0" smtClean="0">
                <a:solidFill>
                  <a:schemeClr val="bg1">
                    <a:lumMod val="85000"/>
                  </a:schemeClr>
                </a:solidFill>
              </a:rPr>
              <a:t>should</a:t>
            </a:r>
            <a:r>
              <a:rPr lang="en-GB" dirty="0" smtClean="0">
                <a:solidFill>
                  <a:schemeClr val="bg1">
                    <a:lumMod val="85000"/>
                  </a:schemeClr>
                </a:solidFill>
              </a:rPr>
              <a:t> reduce poverty</a:t>
            </a:r>
          </a:p>
          <a:p>
            <a:r>
              <a:rPr lang="en-GB" b="1" i="1" dirty="0" smtClean="0"/>
              <a:t> How </a:t>
            </a:r>
            <a:r>
              <a:rPr lang="en-GB" b="1" dirty="0" smtClean="0"/>
              <a:t>can we reduce poverty?</a:t>
            </a:r>
            <a:endParaRPr lang="en-GB" b="1" i="1" dirty="0"/>
          </a:p>
        </p:txBody>
      </p:sp>
    </p:spTree>
    <p:extLst>
      <p:ext uri="{BB962C8B-B14F-4D97-AF65-F5344CB8AC3E}">
        <p14:creationId xmlns:p14="http://schemas.microsoft.com/office/powerpoint/2010/main" val="14170092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43963" y="1218905"/>
            <a:ext cx="3433313" cy="3454029"/>
          </a:xfrm>
        </p:spPr>
        <p:txBody>
          <a:bodyPr>
            <a:noAutofit/>
          </a:bodyPr>
          <a:lstStyle/>
          <a:p>
            <a:pPr marL="0" indent="0" fontAlgn="base">
              <a:buNone/>
            </a:pPr>
            <a:r>
              <a:rPr lang="en-GB" sz="1700" dirty="0"/>
              <a:t>Poverty is complex. It's not just about monetary incomes.</a:t>
            </a:r>
            <a:br>
              <a:rPr lang="en-GB" sz="1700" dirty="0"/>
            </a:br>
            <a:r>
              <a:rPr lang="en-GB" sz="1700" dirty="0"/>
              <a:t/>
            </a:r>
            <a:br>
              <a:rPr lang="en-GB" sz="1700" dirty="0"/>
            </a:br>
            <a:r>
              <a:rPr lang="en-GB" sz="1700" dirty="0"/>
              <a:t>This chart shows a proxy of 'multidimensional poverty' weighing ten household-level indicators of deprivation in the context of education, health and living standards.</a:t>
            </a:r>
            <a:br>
              <a:rPr lang="en-GB" sz="1700" dirty="0"/>
            </a:br>
            <a:r>
              <a:rPr lang="en-GB" sz="1700" dirty="0"/>
              <a:t/>
            </a:r>
            <a:br>
              <a:rPr lang="en-GB" sz="1700" dirty="0"/>
            </a:br>
            <a:r>
              <a:rPr lang="en-GB" sz="1700" dirty="0"/>
              <a:t>As we can see, monetary and multidimensional poverty are related, but clearly not one and the same.</a:t>
            </a:r>
            <a:br>
              <a:rPr lang="en-GB" sz="1700" dirty="0"/>
            </a:br>
            <a:r>
              <a:rPr lang="en-GB" sz="1700" dirty="0"/>
              <a:t/>
            </a:r>
            <a:br>
              <a:rPr lang="en-GB" sz="1700" dirty="0"/>
            </a:br>
            <a:r>
              <a:rPr lang="en-GB" sz="1700" i="1" dirty="0"/>
              <a:t>(Note: You can read more about this in our article discussing </a:t>
            </a:r>
            <a:r>
              <a:rPr lang="en-GB" sz="1700" i="1" dirty="0">
                <a:hlinkClick r:id="rId2"/>
              </a:rPr>
              <a:t>poverty across multiple dimensions.</a:t>
            </a:r>
            <a:r>
              <a:rPr lang="en-GB" sz="1700" i="1" dirty="0"/>
              <a:t>)</a:t>
            </a:r>
            <a:endParaRPr lang="en-GB" sz="17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627" y="396814"/>
            <a:ext cx="8322336" cy="5874590"/>
          </a:xfrm>
          <a:prstGeom prst="rect">
            <a:avLst/>
          </a:prstGeom>
        </p:spPr>
      </p:pic>
    </p:spTree>
    <p:extLst>
      <p:ext uri="{BB962C8B-B14F-4D97-AF65-F5344CB8AC3E}">
        <p14:creationId xmlns:p14="http://schemas.microsoft.com/office/powerpoint/2010/main" val="415975807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43963" y="2159185"/>
            <a:ext cx="3433313" cy="3454029"/>
          </a:xfrm>
        </p:spPr>
        <p:txBody>
          <a:bodyPr>
            <a:noAutofit/>
          </a:bodyPr>
          <a:lstStyle/>
          <a:p>
            <a:pPr marL="0" indent="0" fontAlgn="base">
              <a:buNone/>
            </a:pPr>
            <a:r>
              <a:rPr lang="en-GB" sz="1700" dirty="0" smtClean="0"/>
              <a:t>But </a:t>
            </a:r>
            <a:r>
              <a:rPr lang="en-GB" sz="1700" dirty="0"/>
              <a:t>higher incomes do make a huge difference to living standards. It's no coincidence that in the last decades, when we have reduced poverty globally, we have also witnessed important economic growth.</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86774" y="120770"/>
            <a:ext cx="6512944" cy="6512944"/>
          </a:xfrm>
          <a:prstGeom prst="rect">
            <a:avLst/>
          </a:prstGeom>
        </p:spPr>
      </p:pic>
    </p:spTree>
    <p:extLst>
      <p:ext uri="{BB962C8B-B14F-4D97-AF65-F5344CB8AC3E}">
        <p14:creationId xmlns:p14="http://schemas.microsoft.com/office/powerpoint/2010/main" val="18246651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smtClean="0"/>
              <a:t>Outline</a:t>
            </a:r>
            <a:endParaRPr lang="en-GB" dirty="0"/>
          </a:p>
        </p:txBody>
      </p:sp>
      <p:sp>
        <p:nvSpPr>
          <p:cNvPr id="3" name="Content Placeholder 2"/>
          <p:cNvSpPr>
            <a:spLocks noGrp="1"/>
          </p:cNvSpPr>
          <p:nvPr>
            <p:ph idx="1"/>
          </p:nvPr>
        </p:nvSpPr>
        <p:spPr/>
        <p:txBody>
          <a:bodyPr/>
          <a:lstStyle/>
          <a:p>
            <a:r>
              <a:rPr lang="en-GB" b="1" dirty="0" smtClean="0"/>
              <a:t> Millions of people live in extreme poverty: Who are they? </a:t>
            </a:r>
          </a:p>
          <a:p>
            <a:r>
              <a:rPr lang="en-GB" b="1" dirty="0" smtClean="0"/>
              <a:t> </a:t>
            </a:r>
            <a:r>
              <a:rPr lang="en-GB" dirty="0" smtClean="0">
                <a:solidFill>
                  <a:schemeClr val="bg1">
                    <a:lumMod val="85000"/>
                  </a:schemeClr>
                </a:solidFill>
              </a:rPr>
              <a:t>We </a:t>
            </a:r>
            <a:r>
              <a:rPr lang="en-GB" i="1" dirty="0" smtClean="0">
                <a:solidFill>
                  <a:schemeClr val="bg1">
                    <a:lumMod val="85000"/>
                  </a:schemeClr>
                </a:solidFill>
              </a:rPr>
              <a:t>can </a:t>
            </a:r>
            <a:r>
              <a:rPr lang="en-GB" dirty="0" smtClean="0">
                <a:solidFill>
                  <a:schemeClr val="bg1">
                    <a:lumMod val="85000"/>
                  </a:schemeClr>
                </a:solidFill>
              </a:rPr>
              <a:t>reduce poverty</a:t>
            </a:r>
          </a:p>
          <a:p>
            <a:r>
              <a:rPr lang="en-GB" dirty="0" smtClean="0"/>
              <a:t> </a:t>
            </a:r>
            <a:r>
              <a:rPr lang="en-GB" dirty="0" smtClean="0">
                <a:solidFill>
                  <a:schemeClr val="bg1">
                    <a:lumMod val="85000"/>
                  </a:schemeClr>
                </a:solidFill>
              </a:rPr>
              <a:t>We </a:t>
            </a:r>
            <a:r>
              <a:rPr lang="en-GB" i="1" dirty="0" smtClean="0">
                <a:solidFill>
                  <a:schemeClr val="bg1">
                    <a:lumMod val="85000"/>
                  </a:schemeClr>
                </a:solidFill>
              </a:rPr>
              <a:t>should</a:t>
            </a:r>
            <a:r>
              <a:rPr lang="en-GB" dirty="0" smtClean="0">
                <a:solidFill>
                  <a:schemeClr val="bg1">
                    <a:lumMod val="85000"/>
                  </a:schemeClr>
                </a:solidFill>
              </a:rPr>
              <a:t> reduce poverty</a:t>
            </a:r>
          </a:p>
          <a:p>
            <a:r>
              <a:rPr lang="en-GB" i="1" dirty="0" smtClean="0"/>
              <a:t> </a:t>
            </a:r>
            <a:r>
              <a:rPr lang="en-GB" i="1" dirty="0" smtClean="0">
                <a:solidFill>
                  <a:schemeClr val="bg1">
                    <a:lumMod val="85000"/>
                  </a:schemeClr>
                </a:solidFill>
              </a:rPr>
              <a:t>How </a:t>
            </a:r>
            <a:r>
              <a:rPr lang="en-GB" dirty="0" smtClean="0">
                <a:solidFill>
                  <a:schemeClr val="bg1">
                    <a:lumMod val="85000"/>
                  </a:schemeClr>
                </a:solidFill>
              </a:rPr>
              <a:t>can we reduce poverty?</a:t>
            </a:r>
            <a:endParaRPr lang="en-GB" i="1" dirty="0">
              <a:solidFill>
                <a:schemeClr val="bg1">
                  <a:lumMod val="85000"/>
                </a:schemeClr>
              </a:solidFill>
            </a:endParaRPr>
          </a:p>
        </p:txBody>
      </p:sp>
    </p:spTree>
    <p:extLst>
      <p:ext uri="{BB962C8B-B14F-4D97-AF65-F5344CB8AC3E}">
        <p14:creationId xmlns:p14="http://schemas.microsoft.com/office/powerpoint/2010/main" val="24418016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43963" y="1218905"/>
            <a:ext cx="3433313" cy="3454029"/>
          </a:xfrm>
        </p:spPr>
        <p:txBody>
          <a:bodyPr>
            <a:noAutofit/>
          </a:bodyPr>
          <a:lstStyle/>
          <a:p>
            <a:pPr marL="0" indent="0" fontAlgn="base">
              <a:buNone/>
            </a:pPr>
            <a:r>
              <a:rPr lang="en-GB" sz="1700" dirty="0"/>
              <a:t>Indeed, the correlation between GDP per capita and extreme poverty is strong, both across countries at any point in time, as well as within countries across time. </a:t>
            </a:r>
            <a:br>
              <a:rPr lang="en-GB" sz="1700" dirty="0"/>
            </a:br>
            <a:r>
              <a:rPr lang="en-GB" sz="1700" dirty="0"/>
              <a:t/>
            </a:r>
            <a:br>
              <a:rPr lang="en-GB" sz="1700" dirty="0"/>
            </a:br>
            <a:r>
              <a:rPr lang="en-GB" sz="1700" i="1" dirty="0"/>
              <a:t>Note: This 'connected scatter plot' shows country-level changes in GDP per head and poverty rates over time; specifically, over the period specified in the slider. You can move the marks on the slider to change the length of the time window for which changes are plotted. When the beginning and end marks coincide, the chart plots a traditional cross-sectional scatter plot.</a:t>
            </a:r>
            <a:endParaRPr lang="en-GB" sz="1700"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8887" y="396814"/>
            <a:ext cx="8322336" cy="5874590"/>
          </a:xfrm>
          <a:prstGeom prst="rect">
            <a:avLst/>
          </a:prstGeom>
        </p:spPr>
      </p:pic>
    </p:spTree>
    <p:extLst>
      <p:ext uri="{BB962C8B-B14F-4D97-AF65-F5344CB8AC3E}">
        <p14:creationId xmlns:p14="http://schemas.microsoft.com/office/powerpoint/2010/main" val="353073804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43963" y="2279954"/>
            <a:ext cx="3433313" cy="3454029"/>
          </a:xfrm>
        </p:spPr>
        <p:txBody>
          <a:bodyPr>
            <a:noAutofit/>
          </a:bodyPr>
          <a:lstStyle/>
          <a:p>
            <a:pPr marL="0" indent="0" fontAlgn="base">
              <a:buNone/>
            </a:pPr>
            <a:r>
              <a:rPr lang="en-GB" sz="1700" dirty="0"/>
              <a:t>Social policy and direct household-level support, too, make an important difference.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627" y="396814"/>
            <a:ext cx="8322336" cy="5874590"/>
          </a:xfrm>
          <a:prstGeom prst="rect">
            <a:avLst/>
          </a:prstGeom>
        </p:spPr>
      </p:pic>
    </p:spTree>
    <p:extLst>
      <p:ext uri="{BB962C8B-B14F-4D97-AF65-F5344CB8AC3E}">
        <p14:creationId xmlns:p14="http://schemas.microsoft.com/office/powerpoint/2010/main" val="38557942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319" y="1587260"/>
            <a:ext cx="11266099" cy="3648974"/>
          </a:xfrm>
        </p:spPr>
        <p:txBody>
          <a:bodyPr>
            <a:noAutofit/>
          </a:bodyPr>
          <a:lstStyle/>
          <a:p>
            <a:pPr marL="0" indent="0" algn="ctr" fontAlgn="base">
              <a:buNone/>
            </a:pPr>
            <a:r>
              <a:rPr lang="en-GB" sz="2000" dirty="0"/>
              <a:t>Social policy is important both because it can contribute to promote income growth, and because it often </a:t>
            </a:r>
            <a:r>
              <a:rPr lang="en-GB" sz="2000" dirty="0" smtClean="0"/>
              <a:t>makes </a:t>
            </a:r>
            <a:r>
              <a:rPr lang="en-GB" sz="2000" dirty="0"/>
              <a:t>the wait for growth less painful</a:t>
            </a:r>
            <a:r>
              <a:rPr lang="en-GB" sz="2000" dirty="0" smtClean="0"/>
              <a:t>.</a:t>
            </a:r>
          </a:p>
          <a:p>
            <a:pPr marL="0" indent="0" algn="ctr" fontAlgn="base">
              <a:buNone/>
            </a:pPr>
            <a:endParaRPr lang="en-GB" sz="2000" dirty="0"/>
          </a:p>
          <a:p>
            <a:pPr marL="0" indent="0" algn="ctr" fontAlgn="base">
              <a:buNone/>
            </a:pPr>
            <a:r>
              <a:rPr lang="en-GB" sz="2000" i="1" dirty="0"/>
              <a:t>“Economists (and other experts) seem to have very little useful to say about why some countries grow and others do not... Given that economic growth requires manpower and brainpower, it seems plausible, however, that whenever that spark occurs, it is more likely to catch fire if women and men are properly educated, well fed, and healthy, and if citizens feel secure and confident enough to invest in their children, and to let them leave home to get the new jobs in the city. It is also probably true that until that happens, something needs to be done to make that wait </a:t>
            </a:r>
            <a:r>
              <a:rPr lang="en-GB" sz="2000" i="1" dirty="0" smtClean="0"/>
              <a:t>for </a:t>
            </a:r>
            <a:r>
              <a:rPr lang="en-GB" sz="2000" i="1" dirty="0"/>
              <a:t>the spark more bearable</a:t>
            </a:r>
            <a:r>
              <a:rPr lang="en-GB" sz="2000" i="1" dirty="0" smtClean="0"/>
              <a:t>.”</a:t>
            </a:r>
          </a:p>
          <a:p>
            <a:pPr marL="0" indent="0" algn="ctr" fontAlgn="base">
              <a:buNone/>
            </a:pPr>
            <a:endParaRPr lang="en-GB" sz="2000" i="1" dirty="0"/>
          </a:p>
          <a:p>
            <a:pPr marL="0" indent="0" algn="ctr" fontAlgn="base">
              <a:buNone/>
            </a:pPr>
            <a:r>
              <a:rPr lang="en-GB" sz="2000" dirty="0"/>
              <a:t>(Banerjee and </a:t>
            </a:r>
            <a:r>
              <a:rPr lang="en-GB" sz="2000" dirty="0" err="1"/>
              <a:t>Duflo</a:t>
            </a:r>
            <a:r>
              <a:rPr lang="en-GB" sz="2000" dirty="0"/>
              <a:t>, Poor Economics, Page 270)</a:t>
            </a:r>
          </a:p>
        </p:txBody>
      </p:sp>
    </p:spTree>
    <p:extLst>
      <p:ext uri="{BB962C8B-B14F-4D97-AF65-F5344CB8AC3E}">
        <p14:creationId xmlns:p14="http://schemas.microsoft.com/office/powerpoint/2010/main" val="17349121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60783" y="1682152"/>
            <a:ext cx="6236900" cy="3648974"/>
          </a:xfrm>
        </p:spPr>
        <p:txBody>
          <a:bodyPr>
            <a:noAutofit/>
          </a:bodyPr>
          <a:lstStyle/>
          <a:p>
            <a:pPr marL="0" indent="0" fontAlgn="base">
              <a:buNone/>
            </a:pPr>
            <a:r>
              <a:rPr lang="en-GB" sz="2000" dirty="0"/>
              <a:t>Further Resources from Our World in </a:t>
            </a:r>
            <a:r>
              <a:rPr lang="en-GB" sz="2000" dirty="0" smtClean="0"/>
              <a:t>Data</a:t>
            </a:r>
          </a:p>
          <a:p>
            <a:pPr marL="0" indent="0" fontAlgn="base">
              <a:buNone/>
            </a:pPr>
            <a:endParaRPr lang="en-GB" sz="2000" dirty="0"/>
          </a:p>
          <a:p>
            <a:pPr fontAlgn="base"/>
            <a:r>
              <a:rPr lang="en-GB" sz="2000" dirty="0"/>
              <a:t>Blog posts and data entries on this topic:</a:t>
            </a:r>
            <a:br>
              <a:rPr lang="en-GB" sz="2000" dirty="0"/>
            </a:br>
            <a:r>
              <a:rPr lang="en-GB" sz="2000" dirty="0">
                <a:hlinkClick r:id="rId2"/>
              </a:rPr>
              <a:t>– ourworldindata.org/extreme-poverty</a:t>
            </a:r>
            <a:r>
              <a:rPr lang="en-GB" sz="2000" dirty="0"/>
              <a:t/>
            </a:r>
            <a:br>
              <a:rPr lang="en-GB" sz="2000" dirty="0"/>
            </a:br>
            <a:r>
              <a:rPr lang="en-GB" sz="2000" dirty="0">
                <a:hlinkClick r:id="rId3"/>
              </a:rPr>
              <a:t>– ourworldindata.org/happiness-and-life-satisfaction</a:t>
            </a:r>
            <a:r>
              <a:rPr lang="en-GB" sz="2000" dirty="0"/>
              <a:t/>
            </a:r>
            <a:br>
              <a:rPr lang="en-GB" sz="2000" dirty="0"/>
            </a:br>
            <a:endParaRPr lang="en-GB" sz="2000" dirty="0"/>
          </a:p>
          <a:p>
            <a:pPr fontAlgn="base"/>
            <a:r>
              <a:rPr lang="en-GB" sz="2000" dirty="0"/>
              <a:t/>
            </a:r>
            <a:br>
              <a:rPr lang="en-GB" sz="2000" dirty="0"/>
            </a:br>
            <a:r>
              <a:rPr lang="en-GB" sz="2000" dirty="0"/>
              <a:t>Reading list and Teaching Notes for other topics: </a:t>
            </a:r>
            <a:r>
              <a:rPr lang="en-GB" sz="2000"/>
              <a:t/>
            </a:r>
            <a:br>
              <a:rPr lang="en-GB" sz="2000"/>
            </a:br>
            <a:r>
              <a:rPr lang="en-GB" sz="2000" smtClean="0">
                <a:hlinkClick r:id="rId4"/>
              </a:rPr>
              <a:t>ourworldindata.org/teaching-notes</a:t>
            </a:r>
            <a:endParaRPr lang="en-GB" sz="2000" dirty="0"/>
          </a:p>
        </p:txBody>
      </p:sp>
    </p:spTree>
    <p:extLst>
      <p:ext uri="{BB962C8B-B14F-4D97-AF65-F5344CB8AC3E}">
        <p14:creationId xmlns:p14="http://schemas.microsoft.com/office/powerpoint/2010/main" val="70617572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319" y="1587260"/>
            <a:ext cx="11266099" cy="3648974"/>
          </a:xfrm>
        </p:spPr>
        <p:txBody>
          <a:bodyPr>
            <a:noAutofit/>
          </a:bodyPr>
          <a:lstStyle/>
          <a:p>
            <a:pPr marL="0" indent="0" algn="ctr" fontAlgn="base">
              <a:buNone/>
            </a:pPr>
            <a:r>
              <a:rPr lang="en-GB" sz="2000" b="1" i="1" dirty="0"/>
              <a:t>About the author:</a:t>
            </a:r>
            <a:r>
              <a:rPr lang="en-GB" sz="2000" dirty="0" smtClean="0"/>
              <a:t/>
            </a:r>
            <a:br>
              <a:rPr lang="en-GB" sz="2000" dirty="0" smtClean="0"/>
            </a:br>
            <a:r>
              <a:rPr lang="en-GB" sz="2000" i="1" dirty="0"/>
              <a:t>Esteban Ortiz-</a:t>
            </a:r>
            <a:r>
              <a:rPr lang="en-GB" sz="2000" i="1" dirty="0" err="1"/>
              <a:t>Ospina</a:t>
            </a:r>
            <a:r>
              <a:rPr lang="en-GB" sz="2000" i="1" dirty="0"/>
              <a:t> is an economist at the University of Oxford. </a:t>
            </a:r>
            <a:r>
              <a:rPr lang="en-GB" sz="2000" dirty="0" smtClean="0"/>
              <a:t/>
            </a:r>
            <a:br>
              <a:rPr lang="en-GB" sz="2000" dirty="0" smtClean="0"/>
            </a:br>
            <a:r>
              <a:rPr lang="en-GB" sz="2000" i="1" dirty="0"/>
              <a:t>He is a Senior Researcher at </a:t>
            </a:r>
            <a:r>
              <a:rPr lang="en-GB" sz="2000" i="1" dirty="0" smtClean="0"/>
              <a:t>the</a:t>
            </a:r>
            <a:r>
              <a:rPr lang="en-GB" sz="2000" i="1" dirty="0"/>
              <a:t> </a:t>
            </a:r>
            <a:r>
              <a:rPr lang="en-GB" sz="2000" i="1" dirty="0">
                <a:hlinkClick r:id="rId2"/>
              </a:rPr>
              <a:t>Oxford Martin Programme on Global Development</a:t>
            </a:r>
            <a:r>
              <a:rPr lang="en-GB" sz="2000" i="1" dirty="0"/>
              <a:t>. </a:t>
            </a:r>
            <a:endParaRPr lang="en-GB" sz="2000" i="1" dirty="0" smtClean="0"/>
          </a:p>
          <a:p>
            <a:pPr marL="0" indent="0" algn="ctr" fontAlgn="base">
              <a:buNone/>
            </a:pPr>
            <a:endParaRPr lang="en-GB" sz="2000" i="1" dirty="0"/>
          </a:p>
          <a:p>
            <a:pPr marL="0" indent="0" algn="ctr" fontAlgn="base">
              <a:buNone/>
            </a:pPr>
            <a:r>
              <a:rPr lang="en-GB" sz="2000" b="1" i="1" dirty="0"/>
              <a:t>About Our World in Data:</a:t>
            </a:r>
            <a:r>
              <a:rPr lang="en-GB" sz="2000" dirty="0" smtClean="0"/>
              <a:t/>
            </a:r>
            <a:br>
              <a:rPr lang="en-GB" sz="2000" dirty="0" smtClean="0"/>
            </a:br>
            <a:r>
              <a:rPr lang="en-GB" sz="2000" i="1" dirty="0"/>
              <a:t>Our World in Data is an online publication that shows how living conditions are changing. The aim is to give a global overview and to show changes over the very long run, so that we can see where we are coming from, where we are today, </a:t>
            </a:r>
            <a:r>
              <a:rPr lang="en-GB" sz="2000" i="1" dirty="0" smtClean="0"/>
              <a:t>and </a:t>
            </a:r>
            <a:r>
              <a:rPr lang="en-GB" sz="2000" i="1" dirty="0"/>
              <a:t>what is possible for the future</a:t>
            </a:r>
            <a:r>
              <a:rPr lang="en-GB" sz="2000" i="1" dirty="0" smtClean="0"/>
              <a:t>.</a:t>
            </a:r>
          </a:p>
          <a:p>
            <a:pPr marL="0" indent="0" algn="ctr" fontAlgn="base">
              <a:buNone/>
            </a:pPr>
            <a:endParaRPr lang="en-GB" sz="2000" i="1" dirty="0"/>
          </a:p>
          <a:p>
            <a:pPr marL="0" indent="0" algn="ctr" fontAlgn="base">
              <a:buNone/>
            </a:pPr>
            <a:r>
              <a:rPr lang="en-GB" sz="2000" i="1" dirty="0">
                <a:hlinkClick r:id="rId3"/>
              </a:rPr>
              <a:t>www.ourworldindata.org/about</a:t>
            </a:r>
            <a:r>
              <a:rPr lang="en-GB" sz="2000" i="1" dirty="0"/>
              <a:t> | </a:t>
            </a:r>
            <a:r>
              <a:rPr lang="en-GB" sz="2000" i="1" dirty="0">
                <a:hlinkClick r:id="rId4"/>
              </a:rPr>
              <a:t>@</a:t>
            </a:r>
            <a:r>
              <a:rPr lang="en-GB" sz="2000" i="1" dirty="0" err="1">
                <a:hlinkClick r:id="rId4"/>
              </a:rPr>
              <a:t>eortizospina</a:t>
            </a:r>
            <a:endParaRPr lang="en-GB" sz="2000" dirty="0"/>
          </a:p>
        </p:txBody>
      </p:sp>
    </p:spTree>
    <p:extLst>
      <p:ext uri="{BB962C8B-B14F-4D97-AF65-F5344CB8AC3E}">
        <p14:creationId xmlns:p14="http://schemas.microsoft.com/office/powerpoint/2010/main" val="35853381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71140" y="738408"/>
            <a:ext cx="3433313" cy="5671018"/>
          </a:xfrm>
        </p:spPr>
        <p:txBody>
          <a:bodyPr>
            <a:noAutofit/>
          </a:bodyPr>
          <a:lstStyle/>
          <a:p>
            <a:pPr marL="0" indent="0" fontAlgn="base">
              <a:buNone/>
            </a:pPr>
            <a:r>
              <a:rPr lang="en-GB" sz="1700" dirty="0"/>
              <a:t>According to the </a:t>
            </a:r>
            <a:r>
              <a:rPr lang="en-GB" sz="1700" i="1" dirty="0"/>
              <a:t>International Poverty Line</a:t>
            </a:r>
            <a:r>
              <a:rPr lang="en-GB" sz="1700" dirty="0"/>
              <a:t>, people are considered to be in 'extreme poverty' if they live on less than $1.90 per day, or the equivalent amount after converting currencies and adjusting for price differences between countries. This is the definition used by the World Bank and many other international institutions.</a:t>
            </a:r>
          </a:p>
          <a:p>
            <a:pPr marL="0" indent="0" fontAlgn="base">
              <a:buNone/>
            </a:pPr>
            <a:r>
              <a:rPr lang="en-GB" sz="1700" dirty="0"/>
              <a:t>About 700 million people in the world live below this low threshold. And about 4.7 billion people (more than half of the global population) live on less than 10 dollars per day. </a:t>
            </a:r>
            <a:br>
              <a:rPr lang="en-GB" sz="1700" dirty="0"/>
            </a:br>
            <a:r>
              <a:rPr lang="en-GB" sz="1700" dirty="0"/>
              <a:t/>
            </a:r>
            <a:br>
              <a:rPr lang="en-GB" sz="1700" dirty="0"/>
            </a:br>
            <a:r>
              <a:rPr lang="en-GB" sz="1700" i="1" dirty="0"/>
              <a:t>(Note: In </a:t>
            </a:r>
            <a:r>
              <a:rPr lang="en-GB" sz="1700" i="1" dirty="0" smtClean="0"/>
              <a:t>the </a:t>
            </a:r>
            <a:r>
              <a:rPr lang="en-GB" sz="1700" i="1" dirty="0"/>
              <a:t>interactive </a:t>
            </a:r>
            <a:r>
              <a:rPr lang="en-GB" sz="1700" i="1" dirty="0" smtClean="0"/>
              <a:t>version of this chart </a:t>
            </a:r>
            <a:r>
              <a:rPr lang="en-GB" sz="1700" i="1" dirty="0"/>
              <a:t>you can click on the option "Change country" to plot numbers for any country or world region.)</a:t>
            </a:r>
            <a:endParaRPr lang="en-GB" sz="1700" dirty="0"/>
          </a:p>
          <a:p>
            <a:pPr marL="0" indent="0" fontAlgn="base">
              <a:buNone/>
            </a:pPr>
            <a:endParaRPr lang="en-GB" sz="1700"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4364" y="396815"/>
            <a:ext cx="8346776" cy="5891842"/>
          </a:xfrm>
          <a:prstGeom prst="rect">
            <a:avLst/>
          </a:prstGeom>
        </p:spPr>
      </p:pic>
    </p:spTree>
    <p:extLst>
      <p:ext uri="{BB962C8B-B14F-4D97-AF65-F5344CB8AC3E}">
        <p14:creationId xmlns:p14="http://schemas.microsoft.com/office/powerpoint/2010/main" val="33319888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71140" y="1402642"/>
            <a:ext cx="3433313" cy="3169358"/>
          </a:xfrm>
        </p:spPr>
        <p:txBody>
          <a:bodyPr>
            <a:noAutofit/>
          </a:bodyPr>
          <a:lstStyle/>
          <a:p>
            <a:pPr marL="0" indent="0" fontAlgn="base">
              <a:buNone/>
            </a:pPr>
            <a:r>
              <a:rPr lang="en-GB" sz="1700" dirty="0"/>
              <a:t>People living in extreme poverty are concentrated in certain regions. </a:t>
            </a:r>
            <a:br>
              <a:rPr lang="en-GB" sz="1700" dirty="0"/>
            </a:br>
            <a:r>
              <a:rPr lang="en-GB" sz="1700" dirty="0"/>
              <a:t/>
            </a:r>
            <a:br>
              <a:rPr lang="en-GB" sz="1700" dirty="0"/>
            </a:br>
            <a:r>
              <a:rPr lang="en-GB" sz="1700" dirty="0"/>
              <a:t>The country where you happen to be born makes a huge difference to your expected living standards.</a:t>
            </a:r>
            <a:br>
              <a:rPr lang="en-GB" sz="1700" dirty="0"/>
            </a:br>
            <a:r>
              <a:rPr lang="en-GB" sz="1700" dirty="0"/>
              <a:t/>
            </a:r>
            <a:br>
              <a:rPr lang="en-GB" sz="1700" dirty="0"/>
            </a:br>
            <a:r>
              <a:rPr lang="en-GB" sz="1700" i="1" dirty="0"/>
              <a:t>(Note: In </a:t>
            </a:r>
            <a:r>
              <a:rPr lang="en-GB" sz="1700" i="1" dirty="0" smtClean="0"/>
              <a:t>the </a:t>
            </a:r>
            <a:r>
              <a:rPr lang="en-GB" sz="1700" i="1" dirty="0"/>
              <a:t>interactive </a:t>
            </a:r>
            <a:r>
              <a:rPr lang="en-GB" sz="1700" i="1" dirty="0" smtClean="0"/>
              <a:t>version of this map </a:t>
            </a:r>
            <a:r>
              <a:rPr lang="en-GB" sz="1700" i="1" dirty="0"/>
              <a:t>you can use the slider at the bottom to show estimates for any year.)</a:t>
            </a:r>
            <a:endParaRPr lang="en-GB" sz="1700"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875" y="396815"/>
            <a:ext cx="8346776" cy="5891842"/>
          </a:xfrm>
          <a:prstGeom prst="rect">
            <a:avLst/>
          </a:prstGeom>
        </p:spPr>
      </p:pic>
    </p:spTree>
    <p:extLst>
      <p:ext uri="{BB962C8B-B14F-4D97-AF65-F5344CB8AC3E}">
        <p14:creationId xmlns:p14="http://schemas.microsoft.com/office/powerpoint/2010/main" val="3234893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71140" y="1402642"/>
            <a:ext cx="3433313" cy="5671018"/>
          </a:xfrm>
        </p:spPr>
        <p:txBody>
          <a:bodyPr>
            <a:noAutofit/>
          </a:bodyPr>
          <a:lstStyle/>
          <a:p>
            <a:pPr marL="0" indent="0" fontAlgn="base">
              <a:buNone/>
            </a:pPr>
            <a:r>
              <a:rPr lang="en-GB" sz="1700" dirty="0"/>
              <a:t>If we focus on the </a:t>
            </a:r>
            <a:r>
              <a:rPr lang="en-GB" sz="1700" i="1" dirty="0"/>
              <a:t>intensity</a:t>
            </a:r>
            <a:r>
              <a:rPr lang="en-GB" sz="1700" dirty="0"/>
              <a:t> of poverty, we see a similar pattern: The countries where a large share of people live in extreme poverty are also the countries where people tend to have the largest shortfall from the poverty line (i.e. the 'poverty gap' is largest in these countries). </a:t>
            </a:r>
            <a:br>
              <a:rPr lang="en-GB" sz="1700" dirty="0"/>
            </a:br>
            <a:r>
              <a:rPr lang="en-GB" sz="1700" dirty="0"/>
              <a:t/>
            </a:r>
            <a:br>
              <a:rPr lang="en-GB" sz="1700" dirty="0"/>
            </a:br>
            <a:r>
              <a:rPr lang="en-GB" sz="1700" dirty="0"/>
              <a:t>In other words: People below the </a:t>
            </a:r>
            <a:r>
              <a:rPr lang="en-GB" sz="1700" i="1" dirty="0"/>
              <a:t>International Poverty Line</a:t>
            </a:r>
            <a:r>
              <a:rPr lang="en-GB" sz="1700" dirty="0"/>
              <a:t> tend to have much worse living standards in low-income countries.</a:t>
            </a:r>
            <a:br>
              <a:rPr lang="en-GB" sz="1700" dirty="0"/>
            </a:br>
            <a:r>
              <a:rPr lang="en-GB" sz="1700" dirty="0"/>
              <a:t/>
            </a:r>
            <a:br>
              <a:rPr lang="en-GB" sz="1700" dirty="0"/>
            </a:br>
            <a:r>
              <a:rPr lang="en-GB" sz="1700" i="1" dirty="0"/>
              <a:t>(Note: In our map charts you can click on any country to display the time-series estimates in a line chart.)</a:t>
            </a:r>
            <a:endParaRPr lang="en-GB" sz="1700"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1630" y="396815"/>
            <a:ext cx="8312265" cy="5867481"/>
          </a:xfrm>
          <a:prstGeom prst="rect">
            <a:avLst/>
          </a:prstGeom>
        </p:spPr>
      </p:pic>
    </p:spTree>
    <p:extLst>
      <p:ext uri="{BB962C8B-B14F-4D97-AF65-F5344CB8AC3E}">
        <p14:creationId xmlns:p14="http://schemas.microsoft.com/office/powerpoint/2010/main" val="2681037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smtClean="0"/>
              <a:t>Outline</a:t>
            </a:r>
            <a:endParaRPr lang="en-GB" dirty="0"/>
          </a:p>
        </p:txBody>
      </p:sp>
      <p:sp>
        <p:nvSpPr>
          <p:cNvPr id="3" name="Content Placeholder 2"/>
          <p:cNvSpPr>
            <a:spLocks noGrp="1"/>
          </p:cNvSpPr>
          <p:nvPr>
            <p:ph idx="1"/>
          </p:nvPr>
        </p:nvSpPr>
        <p:spPr/>
        <p:txBody>
          <a:bodyPr/>
          <a:lstStyle/>
          <a:p>
            <a:r>
              <a:rPr lang="en-GB" b="1" dirty="0" smtClean="0"/>
              <a:t> </a:t>
            </a:r>
            <a:r>
              <a:rPr lang="en-GB" dirty="0" smtClean="0">
                <a:solidFill>
                  <a:schemeClr val="bg1">
                    <a:lumMod val="85000"/>
                  </a:schemeClr>
                </a:solidFill>
              </a:rPr>
              <a:t>Millions of people live in extreme poverty: Who are they? </a:t>
            </a:r>
          </a:p>
          <a:p>
            <a:r>
              <a:rPr lang="en-GB" b="1" dirty="0" smtClean="0"/>
              <a:t> We </a:t>
            </a:r>
            <a:r>
              <a:rPr lang="en-GB" b="1" i="1" dirty="0" smtClean="0"/>
              <a:t>can </a:t>
            </a:r>
            <a:r>
              <a:rPr lang="en-GB" b="1" dirty="0" smtClean="0"/>
              <a:t>reduce poverty</a:t>
            </a:r>
          </a:p>
          <a:p>
            <a:r>
              <a:rPr lang="en-GB" b="1" dirty="0" smtClean="0"/>
              <a:t> </a:t>
            </a:r>
            <a:r>
              <a:rPr lang="en-GB" dirty="0" smtClean="0">
                <a:solidFill>
                  <a:schemeClr val="bg1">
                    <a:lumMod val="85000"/>
                  </a:schemeClr>
                </a:solidFill>
              </a:rPr>
              <a:t>We </a:t>
            </a:r>
            <a:r>
              <a:rPr lang="en-GB" i="1" dirty="0" smtClean="0">
                <a:solidFill>
                  <a:schemeClr val="bg1">
                    <a:lumMod val="85000"/>
                  </a:schemeClr>
                </a:solidFill>
              </a:rPr>
              <a:t>should</a:t>
            </a:r>
            <a:r>
              <a:rPr lang="en-GB" dirty="0" smtClean="0">
                <a:solidFill>
                  <a:schemeClr val="bg1">
                    <a:lumMod val="85000"/>
                  </a:schemeClr>
                </a:solidFill>
              </a:rPr>
              <a:t> reduce poverty</a:t>
            </a:r>
          </a:p>
          <a:p>
            <a:r>
              <a:rPr lang="en-GB" i="1" dirty="0" smtClean="0"/>
              <a:t> </a:t>
            </a:r>
            <a:r>
              <a:rPr lang="en-GB" i="1" dirty="0" smtClean="0">
                <a:solidFill>
                  <a:schemeClr val="bg1">
                    <a:lumMod val="85000"/>
                  </a:schemeClr>
                </a:solidFill>
              </a:rPr>
              <a:t>How </a:t>
            </a:r>
            <a:r>
              <a:rPr lang="en-GB" dirty="0" smtClean="0">
                <a:solidFill>
                  <a:schemeClr val="bg1">
                    <a:lumMod val="85000"/>
                  </a:schemeClr>
                </a:solidFill>
              </a:rPr>
              <a:t>can we reduce poverty?</a:t>
            </a:r>
            <a:endParaRPr lang="en-GB" i="1" dirty="0">
              <a:solidFill>
                <a:schemeClr val="bg1">
                  <a:lumMod val="85000"/>
                </a:schemeClr>
              </a:solidFill>
            </a:endParaRPr>
          </a:p>
        </p:txBody>
      </p:sp>
    </p:spTree>
    <p:extLst>
      <p:ext uri="{BB962C8B-B14F-4D97-AF65-F5344CB8AC3E}">
        <p14:creationId xmlns:p14="http://schemas.microsoft.com/office/powerpoint/2010/main" val="4195547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319" y="2950233"/>
            <a:ext cx="11266099" cy="457201"/>
          </a:xfrm>
        </p:spPr>
        <p:txBody>
          <a:bodyPr>
            <a:noAutofit/>
          </a:bodyPr>
          <a:lstStyle/>
          <a:p>
            <a:pPr marL="0" indent="0" algn="ctr">
              <a:buNone/>
            </a:pPr>
            <a:r>
              <a:rPr lang="en-GB" sz="2100" dirty="0"/>
              <a:t>It's important to remember that despite the magnitude of the challenge, poverty is not </a:t>
            </a:r>
            <a:r>
              <a:rPr lang="en-GB" sz="2100" dirty="0" smtClean="0"/>
              <a:t>unavoidable</a:t>
            </a:r>
            <a:endParaRPr lang="en-GB" sz="2100" dirty="0"/>
          </a:p>
        </p:txBody>
      </p:sp>
    </p:spTree>
    <p:extLst>
      <p:ext uri="{BB962C8B-B14F-4D97-AF65-F5344CB8AC3E}">
        <p14:creationId xmlns:p14="http://schemas.microsoft.com/office/powerpoint/2010/main" val="16648772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53895" y="721156"/>
            <a:ext cx="3433313" cy="5671018"/>
          </a:xfrm>
        </p:spPr>
        <p:txBody>
          <a:bodyPr>
            <a:noAutofit/>
          </a:bodyPr>
          <a:lstStyle/>
          <a:p>
            <a:pPr marL="0" indent="0" fontAlgn="base">
              <a:buNone/>
            </a:pPr>
            <a:r>
              <a:rPr lang="en-GB" sz="1700" dirty="0"/>
              <a:t>In 1820 there were just under 1.1 billion people in the world, of which more than 1 billion lived in extreme poverty.</a:t>
            </a:r>
            <a:br>
              <a:rPr lang="en-GB" sz="1700" dirty="0"/>
            </a:br>
            <a:r>
              <a:rPr lang="en-GB" sz="1700" dirty="0"/>
              <a:t/>
            </a:r>
            <a:br>
              <a:rPr lang="en-GB" sz="1700" dirty="0"/>
            </a:br>
            <a:r>
              <a:rPr lang="en-GB" sz="1700" dirty="0"/>
              <a:t>Over the next 150 years, the decline of poverty was not fast enough to offset the very rapid rise of the world population, so the number of non-poor and poor people increased. </a:t>
            </a:r>
            <a:br>
              <a:rPr lang="en-GB" sz="1700" dirty="0"/>
            </a:br>
            <a:r>
              <a:rPr lang="en-GB" sz="1700" dirty="0"/>
              <a:t/>
            </a:r>
            <a:br>
              <a:rPr lang="en-GB" sz="1700" dirty="0"/>
            </a:br>
            <a:r>
              <a:rPr lang="en-GB" sz="1700" dirty="0"/>
              <a:t>Since around 1970, however, we are living in a world in which the number of people who are not living in extreme poverty is rising, while the number of people who are living in extreme poverty is falling.</a:t>
            </a:r>
            <a:br>
              <a:rPr lang="en-GB" sz="1700" dirty="0"/>
            </a:br>
            <a:r>
              <a:rPr lang="en-GB" sz="1700" dirty="0"/>
              <a:t/>
            </a:r>
            <a:br>
              <a:rPr lang="en-GB" sz="1700" dirty="0"/>
            </a:br>
            <a:r>
              <a:rPr lang="en-GB" sz="1700" i="1" dirty="0"/>
              <a:t>(Note: You can read more about this in our article discussing </a:t>
            </a:r>
            <a:r>
              <a:rPr lang="en-GB" sz="1700" i="1" dirty="0">
                <a:hlinkClick r:id="rId2"/>
              </a:rPr>
              <a:t>extreme poverty in a historical perspective.</a:t>
            </a:r>
            <a:r>
              <a:rPr lang="en-GB" sz="1700" i="1" dirty="0"/>
              <a:t>)</a:t>
            </a:r>
            <a:endParaRPr lang="en-GB" sz="17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0261" y="396814"/>
            <a:ext cx="8312265" cy="5867481"/>
          </a:xfrm>
          <a:prstGeom prst="rect">
            <a:avLst/>
          </a:prstGeom>
        </p:spPr>
      </p:pic>
    </p:spTree>
    <p:extLst>
      <p:ext uri="{BB962C8B-B14F-4D97-AF65-F5344CB8AC3E}">
        <p14:creationId xmlns:p14="http://schemas.microsoft.com/office/powerpoint/2010/main" val="42006264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8462526" y="1773578"/>
            <a:ext cx="3433313" cy="2461991"/>
          </a:xfrm>
        </p:spPr>
        <p:txBody>
          <a:bodyPr>
            <a:noAutofit/>
          </a:bodyPr>
          <a:lstStyle/>
          <a:p>
            <a:pPr marL="0" indent="0" fontAlgn="base">
              <a:buNone/>
            </a:pPr>
            <a:r>
              <a:rPr lang="en-GB" sz="1700" dirty="0" smtClean="0"/>
              <a:t>In </a:t>
            </a:r>
            <a:r>
              <a:rPr lang="en-GB" sz="1700" dirty="0"/>
              <a:t>fact, in today's rich countries a large share of the population lived in extreme poverty until fairly recently. </a:t>
            </a:r>
            <a:br>
              <a:rPr lang="en-GB" sz="1700" dirty="0"/>
            </a:br>
            <a:r>
              <a:rPr lang="en-GB" sz="1700" dirty="0"/>
              <a:t/>
            </a:r>
            <a:br>
              <a:rPr lang="en-GB" sz="1700" dirty="0"/>
            </a:br>
            <a:r>
              <a:rPr lang="en-GB" sz="1700" dirty="0"/>
              <a:t>Actually, in most of these countries the majority of the population lived in extreme deprivation only a few generations ago. Progress was made at a fast pace — in some cases even at a </a:t>
            </a:r>
            <a:r>
              <a:rPr lang="en-GB" sz="1700" i="1" dirty="0"/>
              <a:t>constant</a:t>
            </a:r>
            <a:r>
              <a:rPr lang="en-GB" sz="1700" dirty="0"/>
              <a:t> pace.</a:t>
            </a:r>
          </a:p>
          <a:p>
            <a:pPr marL="0" indent="0" fontAlgn="base">
              <a:buNone/>
            </a:pPr>
            <a:endParaRPr lang="en-GB" sz="1700"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9877" y="370934"/>
            <a:ext cx="8367624" cy="5857337"/>
          </a:xfrm>
          <a:prstGeom prst="rect">
            <a:avLst/>
          </a:prstGeom>
        </p:spPr>
      </p:pic>
    </p:spTree>
    <p:extLst>
      <p:ext uri="{BB962C8B-B14F-4D97-AF65-F5344CB8AC3E}">
        <p14:creationId xmlns:p14="http://schemas.microsoft.com/office/powerpoint/2010/main" val="217549805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558</Words>
  <Application>Microsoft Office PowerPoint</Application>
  <PresentationFormat>Widescreen</PresentationFormat>
  <Paragraphs>50</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PowerPoint Presentation</vt:lpstr>
      <vt:lpstr>Outline</vt:lpstr>
      <vt:lpstr>PowerPoint Presentation</vt:lpstr>
      <vt:lpstr>PowerPoint Presentation</vt:lpstr>
      <vt:lpstr>PowerPoint Presentation</vt:lpstr>
      <vt:lpstr>Outline</vt:lpstr>
      <vt:lpstr>PowerPoint Presentation</vt:lpstr>
      <vt:lpstr>PowerPoint Presentation</vt:lpstr>
      <vt:lpstr>PowerPoint Presentation</vt:lpstr>
      <vt:lpstr>PowerPoint Presentation</vt:lpstr>
      <vt:lpstr>PowerPoint Presentation</vt:lpstr>
      <vt:lpstr>Outline</vt:lpstr>
      <vt:lpstr>PowerPoint Presentation</vt:lpstr>
      <vt:lpstr>PowerPoint Presentation</vt:lpstr>
      <vt:lpstr>PowerPoint Presentation</vt:lpstr>
      <vt:lpstr>PowerPoint Presentation</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Diana Beltekian</dc:creator>
  <cp:lastModifiedBy>Diana Beltekian</cp:lastModifiedBy>
  <cp:revision>5</cp:revision>
  <dcterms:created xsi:type="dcterms:W3CDTF">2018-08-30T11:19:39Z</dcterms:created>
  <dcterms:modified xsi:type="dcterms:W3CDTF">2018-08-31T10:32:00Z</dcterms:modified>
</cp:coreProperties>
</file>

<file path=docProps/thumbnail.jpeg>
</file>